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F644-A9DE-4094-B54F-76C78EB305F8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9F6E-0DDA-428E-9FCF-2E75970D7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16. СУШКА И КРИСТАЛЛИЗАЦИЯ.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128792" cy="223224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процесса сушки.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сушильных процессов и применяемое оборудование.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процесса кристаллизации.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кристаллизации.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Применяемое оборудование.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4869160"/>
            <a:ext cx="6686550" cy="144016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Вибросушилка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амортизатор;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пружина;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выгрузочный люк;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вибратор; 5 — двигатель;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газорас­пределительная решетка; 7 — желоб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смотровое окно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707748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4725144"/>
            <a:ext cx="6686550" cy="140210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Барабанная 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топка; 2 — бункер;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барабан;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бандажи; 5 — зубчатое колесо; 6 — вентилятор; 7 — циклон;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приемный бункер;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шлюзовой питатель;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опорные ролики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7268990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725144"/>
            <a:ext cx="6686550" cy="100811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Вальцовая сушилка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досушиватель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2 – корпус; 3 – привод;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ведущий валец; 5 – сифонная трубка; 6 – нож;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ведомый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валец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7446572" cy="310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5085184"/>
            <a:ext cx="6686550" cy="136815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двухступенчатой сушильной установки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насос;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распылительная сушилка;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теплообменник;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ленточный фильтр; 5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циклоны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сушилка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слоем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86413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365104"/>
            <a:ext cx="7272808" cy="2160240"/>
          </a:xfrm>
        </p:spPr>
        <p:txBody>
          <a:bodyPr>
            <a:normAutofit fontScale="850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сушилки для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сушки                          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Сублимационная сушилка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пастообразных материалов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	                    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сушильная камера; 2 — плита;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— перемешивающее устройство;                3 — противень;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конденсатор-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— распределительный диск;                       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вымораживатель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— калорифер; 4 —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электродвигатель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— загрузочный бункер; 6 — сушилка;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— вентилятор; 8 — циклон; 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шлюзовой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дозатор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4156495" cy="4077072"/>
          </a:xfrm>
          <a:prstGeom prst="rect">
            <a:avLst/>
          </a:prstGeom>
          <a:noFill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80728"/>
            <a:ext cx="3456384" cy="321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365104"/>
            <a:ext cx="6686550" cy="864096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Радиационная 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конвейер; 2 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газодувка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газовые горелки;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излучатель; 5 — выхлопная труба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8018263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221088"/>
            <a:ext cx="7152803" cy="100811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СВЧ-сушилка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пластинка конденсатора;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сушильная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ленточный конвейер;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ламповый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высокочастотный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генератор; 5 — выпрямитель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96752"/>
            <a:ext cx="5947970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152803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Сущность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процесса кристаллизации.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7080795" cy="3096344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Кристаллизацией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 процесс выделения твердой фазы в виде кристаллов из растворов и расплавов. Кристаллы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представляют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собой твердые тела различной геометрической формы,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плоскими гранями. Кристаллы, содержащие молекулы воды, называют кристаллогидратами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пищевой технологии выделение твердой фазы из растворов или расплавов в виде кристаллического продукта является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завершающей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стадией технологического процесса получения сахарозы, глюкозы, соли и других кристаллических продуктов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080795" cy="471447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Раствор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находящийся в равновесии с твердой фазой при данной температуре, называют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насыщенным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таких растворах между твердым веществом и раствором имеет место динамическое равновесие, характеризующееся тем, что в единицу времени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частиц, растворяющихся из кристаллов и переходящих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равно числу частиц, кристаллизующихся в растворе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переходящих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твердую фазу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Пересыщенными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 такие растворы, в которых концентрация растворенного вещества больше его растворимости. Пересыщенные растворы неустойчивы, легко переходят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насыщенные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растворы. При таком переходе из пересыщенных растворов выпадает твердая фаза.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Методы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кристаллизации.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080795" cy="5040560"/>
          </a:xfrm>
        </p:spPr>
        <p:txBody>
          <a:bodyPr/>
          <a:lstStyle/>
          <a:p>
            <a:pPr marL="15240" indent="43497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pc="-5" dirty="0" smtClean="0">
                <a:latin typeface="Times New Roman"/>
                <a:ea typeface="Times New Roman"/>
              </a:rPr>
              <a:t>Процесс кристаллизации можно проводить периодически или </a:t>
            </a:r>
            <a:r>
              <a:rPr lang="ru-RU" dirty="0" smtClean="0">
                <a:latin typeface="Times New Roman"/>
                <a:ea typeface="Times New Roman"/>
              </a:rPr>
              <a:t>непрерывно. Периодическую кристаллизацию применяют в </a:t>
            </a:r>
            <a:r>
              <a:rPr lang="ru-RU" dirty="0" smtClean="0">
                <a:latin typeface="Times New Roman"/>
                <a:ea typeface="Times New Roman"/>
              </a:rPr>
              <a:t>мало</a:t>
            </a:r>
            <a:r>
              <a:rPr lang="ru-RU" spc="-10" dirty="0" smtClean="0">
                <a:latin typeface="Times New Roman"/>
                <a:ea typeface="Times New Roman"/>
              </a:rPr>
              <a:t>тоннажных </a:t>
            </a:r>
            <a:r>
              <a:rPr lang="ru-RU" spc="-10" dirty="0" smtClean="0">
                <a:latin typeface="Times New Roman"/>
                <a:ea typeface="Times New Roman"/>
              </a:rPr>
              <a:t>производствах. В крупнотоннажных производствах, </a:t>
            </a:r>
            <a:r>
              <a:rPr lang="ru-RU" spc="-5" dirty="0" smtClean="0">
                <a:latin typeface="Times New Roman"/>
                <a:ea typeface="Times New Roman"/>
              </a:rPr>
              <a:t>например, </a:t>
            </a:r>
            <a:r>
              <a:rPr lang="ru-RU" spc="-5" dirty="0" smtClean="0">
                <a:latin typeface="Times New Roman"/>
                <a:ea typeface="Times New Roman"/>
              </a:rPr>
              <a:t>в сахарной промышленности, процессы кристаллизации </a:t>
            </a:r>
            <a:r>
              <a:rPr lang="ru-RU" dirty="0" smtClean="0">
                <a:latin typeface="Times New Roman"/>
                <a:ea typeface="Times New Roman"/>
              </a:rPr>
              <a:t>организованы по непрерывной схеме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marL="15240" indent="434975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100" dirty="0" smtClean="0">
              <a:latin typeface="Times New Roman"/>
              <a:ea typeface="Times New Roman"/>
            </a:endParaRPr>
          </a:p>
          <a:p>
            <a:pPr marL="18415" indent="43497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pc="-5" dirty="0" smtClean="0">
                <a:latin typeface="Times New Roman"/>
                <a:ea typeface="Times New Roman"/>
              </a:rPr>
              <a:t>В пищевой промышленности используют следующие методы кристаллизации: </a:t>
            </a:r>
            <a:endParaRPr lang="ru-RU" spc="-5" dirty="0" smtClean="0">
              <a:latin typeface="Times New Roman"/>
              <a:ea typeface="Times New Roman"/>
            </a:endParaRPr>
          </a:p>
          <a:p>
            <a:pPr marL="18415" indent="434975" algn="just">
              <a:lnSpc>
                <a:spcPct val="150000"/>
              </a:lnSpc>
              <a:spcBef>
                <a:spcPts val="0"/>
              </a:spcBef>
            </a:pPr>
            <a:r>
              <a:rPr lang="ru-RU" spc="-5" dirty="0" smtClean="0">
                <a:latin typeface="Times New Roman"/>
                <a:ea typeface="Times New Roman"/>
              </a:rPr>
              <a:t>с </a:t>
            </a:r>
            <a:r>
              <a:rPr lang="ru-RU" spc="-5" dirty="0" smtClean="0">
                <a:latin typeface="Times New Roman"/>
                <a:ea typeface="Times New Roman"/>
              </a:rPr>
              <a:t>частичной отгонкой </a:t>
            </a:r>
            <a:r>
              <a:rPr lang="ru-RU" spc="-5" dirty="0" smtClean="0">
                <a:latin typeface="Times New Roman"/>
                <a:ea typeface="Times New Roman"/>
              </a:rPr>
              <a:t>воды;</a:t>
            </a:r>
          </a:p>
          <a:p>
            <a:pPr marL="18415" indent="434975" algn="just">
              <a:lnSpc>
                <a:spcPct val="150000"/>
              </a:lnSpc>
              <a:spcBef>
                <a:spcPts val="0"/>
              </a:spcBef>
            </a:pPr>
            <a:r>
              <a:rPr lang="ru-RU" spc="-5" dirty="0" smtClean="0">
                <a:latin typeface="Times New Roman"/>
                <a:ea typeface="Times New Roman"/>
              </a:rPr>
              <a:t>с </a:t>
            </a:r>
            <a:r>
              <a:rPr lang="ru-RU" spc="-5" dirty="0" smtClean="0">
                <a:latin typeface="Times New Roman"/>
                <a:ea typeface="Times New Roman"/>
              </a:rPr>
              <a:t>охлаждением или нагреванием исходного </a:t>
            </a:r>
            <a:r>
              <a:rPr lang="ru-RU" spc="-5" dirty="0" smtClean="0">
                <a:latin typeface="Times New Roman"/>
                <a:ea typeface="Times New Roman"/>
              </a:rPr>
              <a:t>раствора;</a:t>
            </a:r>
          </a:p>
          <a:p>
            <a:pPr marL="18415" indent="434975" algn="just">
              <a:lnSpc>
                <a:spcPct val="150000"/>
              </a:lnSpc>
              <a:spcBef>
                <a:spcPts val="0"/>
              </a:spcBef>
            </a:pPr>
            <a:r>
              <a:rPr lang="ru-RU" spc="-5" dirty="0" smtClean="0">
                <a:latin typeface="Times New Roman"/>
                <a:ea typeface="Times New Roman"/>
              </a:rPr>
              <a:t>комбинированно</a:t>
            </a:r>
            <a:r>
              <a:rPr lang="ru-RU" spc="-5" dirty="0" smtClean="0">
                <a:latin typeface="Times New Roman"/>
                <a:ea typeface="Times New Roman"/>
              </a:rPr>
              <a:t>.</a:t>
            </a:r>
            <a:endParaRPr lang="ru-RU" sz="11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Сущность процесса сушки.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124744"/>
            <a:ext cx="7152803" cy="540060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Сушкой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процесс удаления влаги из твёрдых влажных, пастообразных или жидких материалов (суспензий) путём ее испарения и отвода образовавшихся паров. Это сложный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тепломассообменный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процесс. Скорость его во многих случаях определяется скоростью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внутридиффузионного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переноса влаги в твёрдом теле.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Сушке подвергают пищевые материалы, находящиеся в различном агрегатном состоянии, а именно: гранулированные, формованные и зернистые материалы; пастообразные материалы; растворы и суспензии.</a:t>
            </a:r>
          </a:p>
          <a:p>
            <a:pPr marL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Наиболее важными отличительными свойствами пищевых материалов являются низкая термостойкость, склонность к окислению и деструкции; склонность к короблению и потере товарного вида; неоднородность материала по начальному содержанию воды; наличие активных биохимических и химически активных веществ и ряд других особенностей.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683765" cy="5006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Применяемое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420888"/>
            <a:ext cx="5112568" cy="2376264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Вакуум-аппарат с </a:t>
            </a: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подвесной </a:t>
            </a: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греющей камерой</a:t>
            </a: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1 — корпус; 2 — греющая камера;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устройство для ввода пара;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циркуляционная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труба; 5 — днище;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греющая  труба;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7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сепаратор инерционного типа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052736"/>
            <a:ext cx="332765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3284984"/>
            <a:ext cx="7992888" cy="3312368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Схемы греющих камер вакуум-аппаратов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 коническими трубными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решетками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 — верхняя трубная решетка;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греющая труба; 3 — нижняя трубная решетка;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циркуляционная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труба);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конической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двускатной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(1 — трубная решетка; 2 — труба для ввода продукта; 3 — наружная часть греющей камеры; 4 — внутренняя часть греющей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5 — труба для отвода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конденсата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6 — карман для конденсата; 7 — штуцер для подвода пара; 8 — окно);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без трубных решеток (1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надставка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2 — средняя часть греющей камеры; 3 — устройство для спуска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утфеля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4 — труба для отвода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конденсата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карман; 6 — штуцер для подвода пара)</a:t>
            </a:r>
          </a:p>
          <a:p>
            <a:pPr marL="0" algn="ctr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48680"/>
            <a:ext cx="6055001" cy="233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1790" y="548680"/>
            <a:ext cx="311221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3586"/>
            <a:ext cx="4283968" cy="6176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5256584" cy="2088232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Кристаллизатор непрерывного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действия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pc="-35" dirty="0" smtClean="0">
                <a:solidFill>
                  <a:schemeClr val="tx1"/>
                </a:solidFill>
                <a:latin typeface="Times New Roman"/>
                <a:ea typeface="Times New Roman"/>
              </a:rPr>
              <a:t>1 </a:t>
            </a:r>
            <a:r>
              <a:rPr lang="ru-RU" spc="-35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концентратор; 2 — труба; </a:t>
            </a:r>
            <a:endParaRPr lang="ru-RU" spc="-35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pc="-35" dirty="0" smtClean="0">
                <a:solidFill>
                  <a:schemeClr val="tx1"/>
                </a:solidFill>
                <a:latin typeface="Times New Roman"/>
                <a:ea typeface="Times New Roman"/>
              </a:rPr>
              <a:t>3 </a:t>
            </a:r>
            <a:r>
              <a:rPr lang="ru-RU" spc="-35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штурвал для </a:t>
            </a:r>
            <a:r>
              <a:rPr lang="ru-RU" spc="-35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регулир</a:t>
            </a: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ования </a:t>
            </a: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положения трубы; </a:t>
            </a:r>
            <a:endParaRPr lang="ru-RU" spc="-5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4 </a:t>
            </a: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</a:t>
            </a:r>
            <a:r>
              <a:rPr lang="ru-RU" spc="-5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кристаллогенератор</a:t>
            </a: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; </a:t>
            </a: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5 — сливная труба; </a:t>
            </a:r>
            <a:endParaRPr lang="ru-RU" spc="-15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6</a:t>
            </a: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</a:t>
            </a:r>
            <a:r>
              <a:rPr lang="ru-RU" spc="-15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барботер</a:t>
            </a:r>
            <a:r>
              <a:rPr lang="ru-RU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; 7 — выгрузочное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устройство; </a:t>
            </a:r>
            <a:endParaRPr lang="ru-RU" spc="-2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8 </a:t>
            </a:r>
            <a:r>
              <a:rPr lang="ru-RU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— камера роста кристаллов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7697471" cy="41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4869160"/>
            <a:ext cx="6686550" cy="792088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Кристаллизатор с ленточной мешалкой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корытообразный корпус; 2 — водяная рубашка; 3 — мешалка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4797152"/>
            <a:ext cx="7008787" cy="1296144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Барабанный кристаллизатор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кожух; 2 – барабан;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приемник суспензии; 4 – ролик; 5 – змеевик; 6 – воронка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913" y="1412776"/>
            <a:ext cx="8820087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7897" y="332656"/>
            <a:ext cx="4536103" cy="518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140968"/>
            <a:ext cx="5040560" cy="252028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Кристаллизатор с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корпус; 2 — труба вскипания; 3 — сборник; 4 — теплообменник; 5 — насос;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циркуляционная труба;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центральная труба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4941168"/>
            <a:ext cx="6686550" cy="108012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Многокорпусная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вакуум-кристаллизационная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установка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вакуум-кристаллизаторы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2 — поверхностные конденсаторы; 3 — пароструйный насос; 4 — барометрический конденсатор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754" y="620688"/>
            <a:ext cx="75244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7886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Схемы 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сушильных процессов и применяемое оборудование.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445224"/>
            <a:ext cx="7200800" cy="792088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Сушилка с многократным промежуточным подогревом воздуха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а): 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сушильная камера; 2 — калориферы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16832"/>
            <a:ext cx="547353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4797152"/>
            <a:ext cx="6686550" cy="1152128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Сушилка с частичным возвратом воздуха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а):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калорифер;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сушильная камера;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вентилятор;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заслонка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742711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085184"/>
            <a:ext cx="6686550" cy="72008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Камерная 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1 - корпус; 2 — вагонетка;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калориферы;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вентилятор; 5 — шибер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20688"/>
            <a:ext cx="58748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085184"/>
            <a:ext cx="6686550" cy="864096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Туннельная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двери; 2 — газоход;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вентилятор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калорифер; 5 — корпус;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тележки с материалом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656406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5085184"/>
            <a:ext cx="6686550" cy="1224136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Ленточная сушилка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 — корпус;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ленточный конвейер;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ведущие барабаны;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ведомые барабаны;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калори­феры;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бункер с загрузочным устройством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20688"/>
            <a:ext cx="659643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4488507" cy="3240360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Шахтная сушильная установка для сушки зерновых материалов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бункер-холодильник;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промежуточный бункер;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газодувки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4 — калориферы;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бункер; 6 — шахта;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трубы для подвода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теплоносителя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холодильник-конденсатор;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жалюзи; 10 — дозатор;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холодильник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20688"/>
            <a:ext cx="3546482" cy="598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4725144"/>
            <a:ext cx="6686550" cy="1512168"/>
          </a:xfrm>
        </p:spPr>
        <p:txBody>
          <a:bodyPr/>
          <a:lstStyle/>
          <a:p>
            <a:pPr marL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Односекционная сушилка с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псевдоожиженным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вентилятор;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калорифер;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бункер;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шнек;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циклон;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корпус сушилки; 7 — выгрузной патрубок;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газораспределительная решетка;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—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конвейер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702348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1823</TotalTime>
  <Words>862</Words>
  <Application>Microsoft Office PowerPoint</Application>
  <PresentationFormat>Экран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Wisp</vt:lpstr>
      <vt:lpstr>Лекция 16. СУШКА И КРИСТАЛЛИЗАЦИЯ.</vt:lpstr>
      <vt:lpstr>1. Сущность процесса сушки. </vt:lpstr>
      <vt:lpstr>2. Схемы сушильных процессов и применяемое оборудование.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3. Сущность процесса кристаллизации. </vt:lpstr>
      <vt:lpstr>Слайд 18</vt:lpstr>
      <vt:lpstr>4. Методы кристаллизации. </vt:lpstr>
      <vt:lpstr>5. Применяемое оборудование. 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153</cp:revision>
  <dcterms:created xsi:type="dcterms:W3CDTF">2018-09-26T07:23:22Z</dcterms:created>
  <dcterms:modified xsi:type="dcterms:W3CDTF">2018-11-09T14:35:04Z</dcterms:modified>
</cp:coreProperties>
</file>