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2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CF644-A9DE-4094-B54F-76C78EB305F8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09F6E-0DDA-428E-9FCF-2E75970D72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9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60648"/>
            <a:ext cx="7772400" cy="103797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Лекция 16. СУШКА И КРИСТАЛЛИЗАЦИЯ.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844824"/>
            <a:ext cx="7128792" cy="2232248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Сущность процесса сушки.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Схемы сушильных процессов и применяемое оборудование.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Сущность процесса кристаллизации.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Методы кристаллизации.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Применяемое оборудование.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4869160"/>
            <a:ext cx="6686550" cy="1440160"/>
          </a:xfrm>
        </p:spPr>
        <p:txBody>
          <a:bodyPr/>
          <a:lstStyle/>
          <a:p>
            <a:pPr marL="0" algn="ctr">
              <a:spcBef>
                <a:spcPts val="0"/>
              </a:spcBef>
              <a:buNone/>
            </a:pP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Вибросушилка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 — амортизатор;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пружина;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выгрузочный люк;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вибратор; 5 — двигатель;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газорас­пределительная решетка; 7 — желоб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смотровое окно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76672"/>
            <a:ext cx="7077481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79712" y="4725144"/>
            <a:ext cx="6686550" cy="1402102"/>
          </a:xfrm>
        </p:spPr>
        <p:txBody>
          <a:bodyPr/>
          <a:lstStyle/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Барабанная сушилка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 — топка; 2 — бункер;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барабан;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бандажи; 5 — зубчатое колесо; 6 — вентилятор; 7 — циклон;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приемный бункер;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шлюзовой питатель;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опорные ролики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04664"/>
            <a:ext cx="7268990" cy="407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4725144"/>
            <a:ext cx="6686550" cy="1008112"/>
          </a:xfrm>
        </p:spPr>
        <p:txBody>
          <a:bodyPr/>
          <a:lstStyle/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Вальцовая сушилка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1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досушиватель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2 – корпус; 3 – привод;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ведущий валец; 5 – сифонная трубка; 6 – нож;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ведомый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валец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908720"/>
            <a:ext cx="7446572" cy="310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5085184"/>
            <a:ext cx="6686550" cy="1368152"/>
          </a:xfrm>
        </p:spPr>
        <p:txBody>
          <a:bodyPr/>
          <a:lstStyle/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Схема двухступенчатой сушильной установки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 — насос;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распылительная сушилка;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теплообменник;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ленточный фильтр; 5 —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циклоны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сушилка с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псевдоожиженным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слоем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32656"/>
            <a:ext cx="686413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4365104"/>
            <a:ext cx="7272808" cy="2160240"/>
          </a:xfrm>
        </p:spPr>
        <p:txBody>
          <a:bodyPr>
            <a:normAutofit fontScale="85000" lnSpcReduction="10000"/>
          </a:bodyPr>
          <a:lstStyle/>
          <a:p>
            <a:pPr marL="0">
              <a:spcBef>
                <a:spcPts val="0"/>
              </a:spcBef>
              <a:buNone/>
            </a:pP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Схема сушилки для 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сушки                           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Сублимационная сушилка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>
              <a:spcBef>
                <a:spcPts val="0"/>
              </a:spcBef>
              <a:buNone/>
            </a:pP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пастообразных материалов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	                    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сушильная камера; 2 — плита; </a:t>
            </a:r>
          </a:p>
          <a:p>
            <a:pPr marL="0">
              <a:spcBef>
                <a:spcPts val="0"/>
              </a:spcBef>
              <a:buNone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— перемешивающее устройство;                3 — противень;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конденсатор-</a:t>
            </a:r>
            <a:endPara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— распределительный диск;                        </a:t>
            </a:r>
            <a:r>
              <a:rPr lang="ru-RU" sz="1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вымораживатель</a:t>
            </a:r>
            <a:endPara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— калорифер; 4 —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электродвигатель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>
              <a:spcBef>
                <a:spcPts val="0"/>
              </a:spcBef>
              <a:buNone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— загрузочный бункер; 6 — сушилка; </a:t>
            </a:r>
          </a:p>
          <a:p>
            <a:pPr marL="0">
              <a:spcBef>
                <a:spcPts val="0"/>
              </a:spcBef>
              <a:buNone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— вентилятор; 8 — циклон; </a:t>
            </a:r>
            <a:endPara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шлюзовой 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дозатор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4156495" cy="4077072"/>
          </a:xfrm>
          <a:prstGeom prst="rect">
            <a:avLst/>
          </a:prstGeom>
          <a:noFill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980728"/>
            <a:ext cx="3456384" cy="3211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7704" y="4365104"/>
            <a:ext cx="6686550" cy="864096"/>
          </a:xfrm>
        </p:spPr>
        <p:txBody>
          <a:bodyPr/>
          <a:lstStyle/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Радиационная сушилка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 — конвейер; 2 —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газодувка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газовые горелки;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излучатель; 5 — выхлопная труба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484784"/>
            <a:ext cx="8018263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4221088"/>
            <a:ext cx="7152803" cy="1008112"/>
          </a:xfrm>
        </p:spPr>
        <p:txBody>
          <a:bodyPr/>
          <a:lstStyle/>
          <a:p>
            <a:pPr marL="0" algn="ctr">
              <a:spcBef>
                <a:spcPts val="0"/>
              </a:spcBef>
              <a:buNone/>
            </a:pP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СВЧ-сушилка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пластинка конденсатора;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сушильная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камера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ленточный конвейер;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ламповый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высокочастотный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генератор; 5 — выпрямитель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196752"/>
            <a:ext cx="5947970" cy="23488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548680"/>
            <a:ext cx="7152803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Сущность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процесса кристаллизации.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556792"/>
            <a:ext cx="7080795" cy="3096344"/>
          </a:xfrm>
        </p:spPr>
        <p:txBody>
          <a:bodyPr/>
          <a:lstStyle/>
          <a:p>
            <a:pPr marL="0" algn="just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Кристаллизацией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называют процесс выделения твердой фазы в виде кристаллов из растворов и расплавов. Кристаллы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представляют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собой твердые тела различной геометрической формы,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ограниченные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плоскими гранями. Кристаллы, содержащие молекулы воды, называют кристаллогидратами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spcBef>
                <a:spcPts val="0"/>
              </a:spcBef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 пищевой технологии выделение твердой фазы из растворов или расплавов в виде кристаллического продукта является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завершающей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стадией технологического процесса получения сахарозы, глюкозы, соли и других кристаллических продуктов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spcBef>
                <a:spcPts val="0"/>
              </a:spcBef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196752"/>
            <a:ext cx="7080795" cy="4714470"/>
          </a:xfrm>
        </p:spPr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Раствор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находящийся в равновесии с твердой фазой при данной температуре, называют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насыщенным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 таких растворах между твердым веществом и раствором имеет место динамическое равновесие, характеризующееся тем, что в единицу времени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частиц, растворяющихся из кристаллов и переходящих в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раствор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равно числу частиц, кристаллизующихся в растворе 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переходящих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твердую фазу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spcBef>
                <a:spcPts val="0"/>
              </a:spcBef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Пересыщенными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называют такие растворы, в которых концентрация растворенного вещества больше его растворимости. Пересыщенные растворы неустойчивы, легко переходят в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насыщенные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растворы. При таком переходе из пересыщенных растворов выпадает твердая фаза.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5726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Методы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кристаллизации.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196752"/>
            <a:ext cx="7080795" cy="5040560"/>
          </a:xfrm>
        </p:spPr>
        <p:txBody>
          <a:bodyPr/>
          <a:lstStyle/>
          <a:p>
            <a:pPr marL="15240" indent="434975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pc="-5" dirty="0" smtClean="0">
                <a:latin typeface="Times New Roman"/>
                <a:ea typeface="Times New Roman"/>
              </a:rPr>
              <a:t>Процесс кристаллизации можно проводить периодически или </a:t>
            </a:r>
            <a:r>
              <a:rPr lang="ru-RU" dirty="0" smtClean="0">
                <a:latin typeface="Times New Roman"/>
                <a:ea typeface="Times New Roman"/>
              </a:rPr>
              <a:t>непрерывно. Периодическую кристаллизацию применяют в </a:t>
            </a:r>
            <a:r>
              <a:rPr lang="ru-RU" dirty="0" smtClean="0">
                <a:latin typeface="Times New Roman"/>
                <a:ea typeface="Times New Roman"/>
              </a:rPr>
              <a:t>мало</a:t>
            </a:r>
            <a:r>
              <a:rPr lang="ru-RU" spc="-10" dirty="0" smtClean="0">
                <a:latin typeface="Times New Roman"/>
                <a:ea typeface="Times New Roman"/>
              </a:rPr>
              <a:t>тоннажных </a:t>
            </a:r>
            <a:r>
              <a:rPr lang="ru-RU" spc="-10" dirty="0" smtClean="0">
                <a:latin typeface="Times New Roman"/>
                <a:ea typeface="Times New Roman"/>
              </a:rPr>
              <a:t>производствах. В крупнотоннажных производствах, </a:t>
            </a:r>
            <a:r>
              <a:rPr lang="ru-RU" spc="-5" dirty="0" smtClean="0">
                <a:latin typeface="Times New Roman"/>
                <a:ea typeface="Times New Roman"/>
              </a:rPr>
              <a:t>например, </a:t>
            </a:r>
            <a:r>
              <a:rPr lang="ru-RU" spc="-5" dirty="0" smtClean="0">
                <a:latin typeface="Times New Roman"/>
                <a:ea typeface="Times New Roman"/>
              </a:rPr>
              <a:t>в сахарной промышленности, процессы кристаллизации </a:t>
            </a:r>
            <a:r>
              <a:rPr lang="ru-RU" dirty="0" smtClean="0">
                <a:latin typeface="Times New Roman"/>
                <a:ea typeface="Times New Roman"/>
              </a:rPr>
              <a:t>организованы по непрерывной схеме</a:t>
            </a:r>
            <a:r>
              <a:rPr lang="ru-RU" dirty="0" smtClean="0">
                <a:latin typeface="Times New Roman"/>
                <a:ea typeface="Times New Roman"/>
              </a:rPr>
              <a:t>.</a:t>
            </a:r>
          </a:p>
          <a:p>
            <a:pPr marL="15240" indent="434975" algn="just">
              <a:lnSpc>
                <a:spcPct val="150000"/>
              </a:lnSpc>
              <a:spcBef>
                <a:spcPts val="0"/>
              </a:spcBef>
              <a:buNone/>
            </a:pPr>
            <a:endParaRPr lang="ru-RU" sz="1100" dirty="0" smtClean="0">
              <a:latin typeface="Times New Roman"/>
              <a:ea typeface="Times New Roman"/>
            </a:endParaRPr>
          </a:p>
          <a:p>
            <a:pPr marL="18415" indent="434975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pc="-5" dirty="0" smtClean="0">
                <a:latin typeface="Times New Roman"/>
                <a:ea typeface="Times New Roman"/>
              </a:rPr>
              <a:t>В пищевой промышленности используют следующие методы кристаллизации: </a:t>
            </a:r>
            <a:endParaRPr lang="ru-RU" spc="-5" dirty="0" smtClean="0">
              <a:latin typeface="Times New Roman"/>
              <a:ea typeface="Times New Roman"/>
            </a:endParaRPr>
          </a:p>
          <a:p>
            <a:pPr marL="18415" indent="434975" algn="just">
              <a:lnSpc>
                <a:spcPct val="150000"/>
              </a:lnSpc>
              <a:spcBef>
                <a:spcPts val="0"/>
              </a:spcBef>
            </a:pPr>
            <a:r>
              <a:rPr lang="ru-RU" spc="-5" dirty="0" smtClean="0">
                <a:latin typeface="Times New Roman"/>
                <a:ea typeface="Times New Roman"/>
              </a:rPr>
              <a:t>с </a:t>
            </a:r>
            <a:r>
              <a:rPr lang="ru-RU" spc="-5" dirty="0" smtClean="0">
                <a:latin typeface="Times New Roman"/>
                <a:ea typeface="Times New Roman"/>
              </a:rPr>
              <a:t>частичной отгонкой </a:t>
            </a:r>
            <a:r>
              <a:rPr lang="ru-RU" spc="-5" dirty="0" smtClean="0">
                <a:latin typeface="Times New Roman"/>
                <a:ea typeface="Times New Roman"/>
              </a:rPr>
              <a:t>воды;</a:t>
            </a:r>
          </a:p>
          <a:p>
            <a:pPr marL="18415" indent="434975" algn="just">
              <a:lnSpc>
                <a:spcPct val="150000"/>
              </a:lnSpc>
              <a:spcBef>
                <a:spcPts val="0"/>
              </a:spcBef>
            </a:pPr>
            <a:r>
              <a:rPr lang="ru-RU" spc="-5" dirty="0" smtClean="0">
                <a:latin typeface="Times New Roman"/>
                <a:ea typeface="Times New Roman"/>
              </a:rPr>
              <a:t>с </a:t>
            </a:r>
            <a:r>
              <a:rPr lang="ru-RU" spc="-5" dirty="0" smtClean="0">
                <a:latin typeface="Times New Roman"/>
                <a:ea typeface="Times New Roman"/>
              </a:rPr>
              <a:t>охлаждением или нагреванием исходного </a:t>
            </a:r>
            <a:r>
              <a:rPr lang="ru-RU" spc="-5" dirty="0" smtClean="0">
                <a:latin typeface="Times New Roman"/>
                <a:ea typeface="Times New Roman"/>
              </a:rPr>
              <a:t>раствора;</a:t>
            </a:r>
          </a:p>
          <a:p>
            <a:pPr marL="18415" indent="434975" algn="just">
              <a:lnSpc>
                <a:spcPct val="150000"/>
              </a:lnSpc>
              <a:spcBef>
                <a:spcPts val="0"/>
              </a:spcBef>
            </a:pPr>
            <a:r>
              <a:rPr lang="ru-RU" spc="-5" dirty="0" smtClean="0">
                <a:latin typeface="Times New Roman"/>
                <a:ea typeface="Times New Roman"/>
              </a:rPr>
              <a:t>комбинированно</a:t>
            </a:r>
            <a:r>
              <a:rPr lang="ru-RU" spc="-5" dirty="0" smtClean="0">
                <a:latin typeface="Times New Roman"/>
                <a:ea typeface="Times New Roman"/>
              </a:rPr>
              <a:t>.</a:t>
            </a:r>
            <a:endParaRPr lang="ru-RU" sz="1100" dirty="0" smtClean="0">
              <a:latin typeface="Times New Roman"/>
              <a:ea typeface="Times New Roman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5006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Сущность процесса сушки.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1124744"/>
            <a:ext cx="7152803" cy="5400600"/>
          </a:xfrm>
        </p:spPr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Сушкой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называется процесс удаления влаги из твёрдых влажных, пастообразных или жидких материалов (суспензий) путём ее испарения и отвода образовавшихся паров. Это сложный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тепломассообменный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процесс. Скорость его во многих случаях определяется скоростью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внутридиффузионного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переноса влаги в твёрдом теле.</a:t>
            </a:r>
          </a:p>
          <a:p>
            <a:pPr marL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Сушке подвергают пищевые материалы, находящиеся в различном агрегатном состоянии, а именно: гранулированные, формованные и зернистые материалы; пастообразные материалы; растворы и суспензии.</a:t>
            </a:r>
          </a:p>
          <a:p>
            <a:pPr marL="0" algn="just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Наиболее важными отличительными свойствами пищевых материалов являются низкая термостойкость, склонность к окислению и деструкции; склонность к короблению и потере товарного вида; неоднородность материала по начальному содержанию воды; наличие активных биохимических и химически активных веществ и ряд других особенностей.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548680"/>
            <a:ext cx="6683765" cy="5006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Применяемое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оборудование.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420888"/>
            <a:ext cx="5112568" cy="2376264"/>
          </a:xfrm>
        </p:spPr>
        <p:txBody>
          <a:bodyPr/>
          <a:lstStyle/>
          <a:p>
            <a:pPr marL="0" algn="ctr">
              <a:spcBef>
                <a:spcPts val="0"/>
              </a:spcBef>
              <a:buNone/>
            </a:pPr>
            <a:r>
              <a:rPr lang="ru-RU" b="1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Вакуум-аппарат с </a:t>
            </a:r>
            <a:r>
              <a:rPr lang="ru-RU" b="1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подвесной </a:t>
            </a:r>
            <a:r>
              <a:rPr lang="ru-RU" b="1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греющей камерой</a:t>
            </a:r>
            <a:r>
              <a:rPr lang="ru-RU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: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1 — корпус; 2 — греющая камера; </a:t>
            </a:r>
            <a:endParaRPr lang="ru-RU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3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— устройство для ввода пара; </a:t>
            </a:r>
            <a:endParaRPr lang="ru-RU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4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—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циркуляционная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труба; 5 — днище; </a:t>
            </a:r>
            <a:endParaRPr lang="ru-RU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6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— греющая  труба; </a:t>
            </a:r>
            <a:endParaRPr lang="ru-RU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7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— сепаратор инерционного типа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052736"/>
            <a:ext cx="3327650" cy="551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3284984"/>
            <a:ext cx="7992888" cy="3312368"/>
          </a:xfrm>
        </p:spPr>
        <p:txBody>
          <a:bodyPr>
            <a:normAutofit/>
          </a:bodyPr>
          <a:lstStyle/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Схемы греющих камер вакуум-аппаратов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с коническими трубными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решетками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 — верхняя трубная решетка;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греющая труба; 3 — нижняя трубная решетка;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циркуляционная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труба);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конической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двускатной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формы (1 — трубная решетка; 2 — труба для ввода продукта; 3 — наружная часть греющей камеры; 4 — внутренняя часть греющей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камеры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5 — труба для отвода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конденсата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6 — карман для конденсата; 7 — штуцер для подвода пара; 8 — окно);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без трубных решеток (1 —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надставка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2 — средняя часть греющей камеры; 3 — устройство для спуска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утфеля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4 — труба для отвода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конденсата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карман; 6 — штуцер для подвода пара)</a:t>
            </a:r>
          </a:p>
          <a:p>
            <a:pPr marL="0" algn="ctr">
              <a:spcBef>
                <a:spcPts val="0"/>
              </a:spcBef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548680"/>
            <a:ext cx="6055001" cy="2333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31790" y="548680"/>
            <a:ext cx="311221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73586"/>
            <a:ext cx="4283968" cy="6176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708920"/>
            <a:ext cx="5256584" cy="2088232"/>
          </a:xfrm>
        </p:spPr>
        <p:txBody>
          <a:bodyPr/>
          <a:lstStyle/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Кристаллизатор непрерывного </a:t>
            </a:r>
            <a:r>
              <a:rPr lang="ru-RU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действия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Times New Roman"/>
              </a:rPr>
              <a:t>: </a:t>
            </a:r>
            <a:endParaRPr lang="ru-RU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spc="-35" dirty="0" smtClean="0">
                <a:solidFill>
                  <a:schemeClr val="tx1"/>
                </a:solidFill>
                <a:latin typeface="Times New Roman"/>
                <a:ea typeface="Times New Roman"/>
              </a:rPr>
              <a:t>1 </a:t>
            </a:r>
            <a:r>
              <a:rPr lang="ru-RU" spc="-35" dirty="0" smtClean="0">
                <a:solidFill>
                  <a:schemeClr val="tx1"/>
                </a:solidFill>
                <a:latin typeface="Times New Roman"/>
                <a:ea typeface="Times New Roman"/>
              </a:rPr>
              <a:t>— концентратор; 2 — труба; </a:t>
            </a:r>
            <a:endParaRPr lang="ru-RU" spc="-35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spc="-35" dirty="0" smtClean="0">
                <a:solidFill>
                  <a:schemeClr val="tx1"/>
                </a:solidFill>
                <a:latin typeface="Times New Roman"/>
                <a:ea typeface="Times New Roman"/>
              </a:rPr>
              <a:t>3 </a:t>
            </a:r>
            <a:r>
              <a:rPr lang="ru-RU" spc="-35" dirty="0" smtClean="0">
                <a:solidFill>
                  <a:schemeClr val="tx1"/>
                </a:solidFill>
                <a:latin typeface="Times New Roman"/>
                <a:ea typeface="Times New Roman"/>
              </a:rPr>
              <a:t>— штурвал для </a:t>
            </a:r>
            <a:r>
              <a:rPr lang="ru-RU" spc="-35" dirty="0" smtClean="0">
                <a:solidFill>
                  <a:schemeClr val="tx1"/>
                </a:solidFill>
                <a:latin typeface="Times New Roman"/>
                <a:ea typeface="Times New Roman"/>
              </a:rPr>
              <a:t>регулир</a:t>
            </a:r>
            <a:r>
              <a:rPr lang="ru-RU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ования </a:t>
            </a:r>
            <a:r>
              <a:rPr lang="ru-RU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положения трубы; </a:t>
            </a:r>
            <a:endParaRPr lang="ru-RU" spc="-5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4 </a:t>
            </a:r>
            <a:r>
              <a:rPr lang="ru-RU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— </a:t>
            </a:r>
            <a:r>
              <a:rPr lang="ru-RU" spc="-5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кристаллогенератор</a:t>
            </a:r>
            <a:r>
              <a:rPr lang="ru-RU" spc="-5" dirty="0" smtClean="0">
                <a:solidFill>
                  <a:schemeClr val="tx1"/>
                </a:solidFill>
                <a:latin typeface="Times New Roman"/>
                <a:ea typeface="Times New Roman"/>
              </a:rPr>
              <a:t>; </a:t>
            </a:r>
            <a:r>
              <a:rPr lang="ru-RU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5 — сливная труба; </a:t>
            </a:r>
            <a:endParaRPr lang="ru-RU" spc="-15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6</a:t>
            </a:r>
            <a:r>
              <a:rPr lang="ru-RU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 </a:t>
            </a:r>
            <a:r>
              <a:rPr lang="ru-RU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— </a:t>
            </a:r>
            <a:r>
              <a:rPr lang="ru-RU" spc="-15" dirty="0" err="1" smtClean="0">
                <a:solidFill>
                  <a:schemeClr val="tx1"/>
                </a:solidFill>
                <a:latin typeface="Times New Roman"/>
                <a:ea typeface="Times New Roman"/>
              </a:rPr>
              <a:t>барботер</a:t>
            </a:r>
            <a:r>
              <a:rPr lang="ru-RU" spc="-15" dirty="0" smtClean="0">
                <a:solidFill>
                  <a:schemeClr val="tx1"/>
                </a:solidFill>
                <a:latin typeface="Times New Roman"/>
                <a:ea typeface="Times New Roman"/>
              </a:rPr>
              <a:t>; 7 — выгрузочное </a:t>
            </a:r>
            <a:r>
              <a:rPr lang="ru-RU" spc="-20" dirty="0" smtClean="0">
                <a:solidFill>
                  <a:schemeClr val="tx1"/>
                </a:solidFill>
                <a:latin typeface="Times New Roman"/>
                <a:ea typeface="Times New Roman"/>
              </a:rPr>
              <a:t>устройство; </a:t>
            </a:r>
            <a:endParaRPr lang="ru-RU" spc="-2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spc="-20" dirty="0" smtClean="0">
                <a:solidFill>
                  <a:schemeClr val="tx1"/>
                </a:solidFill>
                <a:latin typeface="Times New Roman"/>
                <a:ea typeface="Times New Roman"/>
              </a:rPr>
              <a:t>8 </a:t>
            </a:r>
            <a:r>
              <a:rPr lang="ru-RU" spc="-20" dirty="0" smtClean="0">
                <a:solidFill>
                  <a:schemeClr val="tx1"/>
                </a:solidFill>
                <a:latin typeface="Times New Roman"/>
                <a:ea typeface="Times New Roman"/>
              </a:rPr>
              <a:t>— камера роста кристаллов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548680"/>
            <a:ext cx="7697471" cy="413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4869160"/>
            <a:ext cx="6686550" cy="792088"/>
          </a:xfrm>
        </p:spPr>
        <p:txBody>
          <a:bodyPr/>
          <a:lstStyle/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Кристаллизатор с ленточной мешалкой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корытообразный корпус; 2 — водяная рубашка; 3 — мешалка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19672" y="4797152"/>
            <a:ext cx="7008787" cy="1296144"/>
          </a:xfrm>
        </p:spPr>
        <p:txBody>
          <a:bodyPr/>
          <a:lstStyle/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Барабанный кристаллизатор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кожух; 2 – барабан;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приемник суспензии; 4 – ролик; 5 – змеевик; 6 – воронка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913" y="1412776"/>
            <a:ext cx="8820087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7897" y="332656"/>
            <a:ext cx="4536103" cy="5186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140968"/>
            <a:ext cx="5040560" cy="2520280"/>
          </a:xfrm>
        </p:spPr>
        <p:txBody>
          <a:bodyPr/>
          <a:lstStyle/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Кристаллизатор с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псевдоожиженным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слоем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корпус; 2 — труба вскипания; 3 — сборник; 4 — теплообменник; 5 — насос;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циркуляционная труба;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центральная труба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19672" y="4941168"/>
            <a:ext cx="6686550" cy="1080120"/>
          </a:xfrm>
        </p:spPr>
        <p:txBody>
          <a:bodyPr/>
          <a:lstStyle/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Многокорпусная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вакуум-кристаллизационная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установка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вакуум-кристаллизаторы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2 — поверхностные конденсаторы; 3 — пароструйный насос; 4 — барометрический конденсатор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8754" y="620688"/>
            <a:ext cx="7524432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7886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Схемы </a:t>
            </a: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сушильных процессов и применяемое оборудование.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5445224"/>
            <a:ext cx="7200800" cy="792088"/>
          </a:xfrm>
        </p:spPr>
        <p:txBody>
          <a:bodyPr/>
          <a:lstStyle/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Сушилка с многократным промежуточным подогревом воздуха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а): 1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сушильная камера; 2 — калориферы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916832"/>
            <a:ext cx="547353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4797152"/>
            <a:ext cx="6686550" cy="1152128"/>
          </a:xfrm>
        </p:spPr>
        <p:txBody>
          <a:bodyPr/>
          <a:lstStyle/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Сушилка с частичным возвратом воздуха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а):</a:t>
            </a:r>
          </a:p>
          <a:p>
            <a:pPr marL="0" algn="ctr">
              <a:spcBef>
                <a:spcPts val="0"/>
              </a:spcBef>
              <a:buNone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калорифер;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сушильная камера;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вентилятор;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заслонка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12776"/>
            <a:ext cx="7427111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5085184"/>
            <a:ext cx="6686550" cy="720080"/>
          </a:xfrm>
        </p:spPr>
        <p:txBody>
          <a:bodyPr/>
          <a:lstStyle/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Камерная сушилка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1 - корпус; 2 — вагонетка;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калориферы;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вентилятор; 5 — шибер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620688"/>
            <a:ext cx="587489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5085184"/>
            <a:ext cx="6686550" cy="864096"/>
          </a:xfrm>
        </p:spPr>
        <p:txBody>
          <a:bodyPr/>
          <a:lstStyle/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Туннельная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сушилка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 — двери; 2 — газоход;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вентилятор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калорифер; 5 — корпус;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тележки с материалом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836712"/>
            <a:ext cx="6564063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5085184"/>
            <a:ext cx="6686550" cy="1224136"/>
          </a:xfrm>
        </p:spPr>
        <p:txBody>
          <a:bodyPr/>
          <a:lstStyle/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Ленточная сушилка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1 — корпус;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ленточный конвейер;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ведущие барабаны;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ведомые барабаны;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калори­феры;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бункер с загрузочным устройством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620688"/>
            <a:ext cx="6596432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060848"/>
            <a:ext cx="4488507" cy="3240360"/>
          </a:xfrm>
        </p:spPr>
        <p:txBody>
          <a:bodyPr/>
          <a:lstStyle/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Шахтная сушильная установка для сушки зерновых материалов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бункер-холодильник;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промежуточный бункер;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газодувки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4 — калориферы;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бункер; 6 — шахта;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трубы для подвода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теплоносителя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холодильник-конденсатор;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жалюзи; 10 — дозатор;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холодильник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620688"/>
            <a:ext cx="3546482" cy="5980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4725144"/>
            <a:ext cx="6686550" cy="1512168"/>
          </a:xfrm>
        </p:spPr>
        <p:txBody>
          <a:bodyPr/>
          <a:lstStyle/>
          <a:p>
            <a:pPr marL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Односекционная сушилка с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псевдоожиженным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слоем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вентилятор;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—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калорифер;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бункер;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—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шнек;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циклон;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—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корпус сушилки; 7 — выгрузной патрубок;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ctr"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газораспределительная решетка;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 —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конвейер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692696"/>
            <a:ext cx="7023481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tf00001235</Template>
  <TotalTime>1823</TotalTime>
  <Words>862</Words>
  <Application>Microsoft Office PowerPoint</Application>
  <PresentationFormat>Экран (4:3)</PresentationFormat>
  <Paragraphs>104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Wisp</vt:lpstr>
      <vt:lpstr>Лекция 16. СУШКА И КРИСТАЛЛИЗАЦИЯ.</vt:lpstr>
      <vt:lpstr>1. Сущность процесса сушки. </vt:lpstr>
      <vt:lpstr>2. Схемы сушильных процессов и применяемое оборудование.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3. Сущность процесса кристаллизации. </vt:lpstr>
      <vt:lpstr>Слайд 18</vt:lpstr>
      <vt:lpstr>4. Методы кристаллизации. </vt:lpstr>
      <vt:lpstr>5. Применяемое оборудование. 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ВВЕДЕНИЕ. ОСНОВНЫЕ ПОЛОЖЕНИЯ И НАУЧНЫЕ ОСНОВЫ ДИСЦИПЛИНЫ ПАПП.</dc:title>
  <dc:creator>Админ</dc:creator>
  <cp:lastModifiedBy>Комп</cp:lastModifiedBy>
  <cp:revision>153</cp:revision>
  <dcterms:created xsi:type="dcterms:W3CDTF">2018-09-26T07:23:22Z</dcterms:created>
  <dcterms:modified xsi:type="dcterms:W3CDTF">2018-11-09T14:35:04Z</dcterms:modified>
</cp:coreProperties>
</file>